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3" d="100"/>
          <a:sy n="63" d="100"/>
        </p:scale>
        <p:origin x="-12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47CE9-5EE7-2746-B904-AD0BFA3216B6}" type="datetimeFigureOut">
              <a:rPr lang="en-US" smtClean="0"/>
              <a:t>12/6/17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0C685F-6DBD-2B45-A553-72B35A191EDC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47CE9-5EE7-2746-B904-AD0BFA3216B6}" type="datetimeFigureOut">
              <a:rPr lang="en-US" smtClean="0"/>
              <a:t>12/6/17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C685F-6DBD-2B45-A553-72B35A191E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47CE9-5EE7-2746-B904-AD0BFA3216B6}" type="datetimeFigureOut">
              <a:rPr lang="en-US" smtClean="0"/>
              <a:t>12/6/17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C685F-6DBD-2B45-A553-72B35A191E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9947CE9-5EE7-2746-B904-AD0BFA3216B6}" type="datetimeFigureOut">
              <a:rPr lang="en-US" smtClean="0"/>
              <a:t>12/6/17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80C685F-6DBD-2B45-A553-72B35A191EDC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47CE9-5EE7-2746-B904-AD0BFA3216B6}" type="datetimeFigureOut">
              <a:rPr lang="en-US" smtClean="0"/>
              <a:t>12/6/17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C685F-6DBD-2B45-A553-72B35A191ED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47CE9-5EE7-2746-B904-AD0BFA3216B6}" type="datetimeFigureOut">
              <a:rPr lang="en-US" smtClean="0"/>
              <a:t>12/6/17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C685F-6DBD-2B45-A553-72B35A191ED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C685F-6DBD-2B45-A553-72B35A191ED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47CE9-5EE7-2746-B904-AD0BFA3216B6}" type="datetimeFigureOut">
              <a:rPr lang="en-US" smtClean="0"/>
              <a:t>12/6/17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47CE9-5EE7-2746-B904-AD0BFA3216B6}" type="datetimeFigureOut">
              <a:rPr lang="en-US" smtClean="0"/>
              <a:t>12/6/17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C685F-6DBD-2B45-A553-72B35A191ED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47CE9-5EE7-2746-B904-AD0BFA3216B6}" type="datetimeFigureOut">
              <a:rPr lang="en-US" smtClean="0"/>
              <a:t>12/6/17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C685F-6DBD-2B45-A553-72B35A191E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9947CE9-5EE7-2746-B904-AD0BFA3216B6}" type="datetimeFigureOut">
              <a:rPr lang="en-US" smtClean="0"/>
              <a:t>12/6/17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80C685F-6DBD-2B45-A553-72B35A191ED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47CE9-5EE7-2746-B904-AD0BFA3216B6}" type="datetimeFigureOut">
              <a:rPr lang="en-US" smtClean="0"/>
              <a:t>12/6/17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0C685F-6DBD-2B45-A553-72B35A191ED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9947CE9-5EE7-2746-B904-AD0BFA3216B6}" type="datetimeFigureOut">
              <a:rPr lang="en-US" smtClean="0"/>
              <a:t>12/6/17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80C685F-6DBD-2B45-A553-72B35A191ED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Topic 2, Lesson 1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Our Political Beginnings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0706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English settlers brought with them knowledge of a political system developed in England.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3 basic notions loomed large in shaping government in the U.S.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      1</a:t>
            </a:r>
            <a:r>
              <a:rPr lang="en-US" dirty="0" smtClean="0">
                <a:solidFill>
                  <a:srgbClr val="FFFF00"/>
                </a:solidFill>
              </a:rPr>
              <a:t>)  Ordered Government </a:t>
            </a:r>
            <a:r>
              <a:rPr lang="en-US" dirty="0" smtClean="0"/>
              <a:t>-  needed orderly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regulation of relationships with one another.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2)  </a:t>
            </a:r>
            <a:r>
              <a:rPr lang="en-US" dirty="0" smtClean="0">
                <a:solidFill>
                  <a:srgbClr val="FFFF00"/>
                </a:solidFill>
              </a:rPr>
              <a:t>Limited Government </a:t>
            </a:r>
            <a:r>
              <a:rPr lang="en-US" dirty="0" smtClean="0"/>
              <a:t>– government is restricted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in what it can do as individuals have certain</a:t>
            </a:r>
            <a:endParaRPr lang="en-US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rights government cannot take away.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3)  </a:t>
            </a:r>
            <a:r>
              <a:rPr lang="en-US" dirty="0" smtClean="0">
                <a:solidFill>
                  <a:srgbClr val="FFFF00"/>
                </a:solidFill>
              </a:rPr>
              <a:t>Representative Government </a:t>
            </a:r>
            <a:r>
              <a:rPr lang="en-US" dirty="0" smtClean="0"/>
              <a:t>– government should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serve the will of the people who should have a voice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in what government should or should not do.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Concepts of Government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80473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Landmark English Documents:</a:t>
            </a:r>
            <a:br>
              <a:rPr lang="en-US" dirty="0" smtClean="0"/>
            </a:br>
            <a:r>
              <a:rPr lang="en-US" dirty="0" smtClean="0">
                <a:solidFill>
                  <a:srgbClr val="FFFF00"/>
                </a:solidFill>
              </a:rPr>
              <a:t>The Magna </a:t>
            </a:r>
            <a:r>
              <a:rPr lang="en-US" dirty="0" err="1" smtClean="0">
                <a:solidFill>
                  <a:srgbClr val="FFFF00"/>
                </a:solidFill>
              </a:rPr>
              <a:t>Carta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Barons forced King John to sign – The Great Charter in 1215</a:t>
            </a:r>
          </a:p>
          <a:p>
            <a:r>
              <a:rPr lang="en-US" dirty="0" smtClean="0"/>
              <a:t>They sought protection against arbitrary government by the king.</a:t>
            </a:r>
          </a:p>
          <a:p>
            <a:r>
              <a:rPr lang="en-US" dirty="0" smtClean="0"/>
              <a:t>Included guarantees of rights such as trial by jury and due process of law</a:t>
            </a:r>
          </a:p>
          <a:p>
            <a:r>
              <a:rPr lang="en-US" dirty="0" smtClean="0"/>
              <a:t>Intended for privileged classes – but in time became rights of all.</a:t>
            </a:r>
          </a:p>
          <a:p>
            <a:r>
              <a:rPr lang="en-US" dirty="0" smtClean="0"/>
              <a:t>Established idea that monarch’s power was not absolute.</a:t>
            </a:r>
            <a:endParaRPr lang="en-US" dirty="0"/>
          </a:p>
        </p:txBody>
      </p:sp>
      <p:pic>
        <p:nvPicPr>
          <p:cNvPr id="6" name="Content Placeholder 5" descr="Screen Shot 2017-12-06 at 9.56.56 AM.pn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52" r="2245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590737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Landmark English Documents:</a:t>
            </a:r>
            <a:br>
              <a:rPr lang="en-US" dirty="0" smtClean="0"/>
            </a:br>
            <a:r>
              <a:rPr lang="en-US" dirty="0" smtClean="0">
                <a:solidFill>
                  <a:srgbClr val="FFFF00"/>
                </a:solidFill>
              </a:rPr>
              <a:t>The Petition of Right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As kings ignored the rights contained in the Magna </a:t>
            </a:r>
            <a:r>
              <a:rPr lang="en-US" dirty="0" err="1" smtClean="0"/>
              <a:t>Carta</a:t>
            </a:r>
            <a:r>
              <a:rPr lang="en-US" dirty="0" smtClean="0"/>
              <a:t> for 400 years, Parliament grew stronger.</a:t>
            </a:r>
          </a:p>
          <a:p>
            <a:r>
              <a:rPr lang="en-US" dirty="0" smtClean="0"/>
              <a:t>1628 – Charles I was forced to sign this document before he was given money by Parliament.</a:t>
            </a:r>
          </a:p>
          <a:p>
            <a:r>
              <a:rPr lang="en-US" dirty="0" smtClean="0"/>
              <a:t>Limited the power of the king – you had to have just cause for imprisonment, no martial law with Parliament’s consent, no taxation without representation.</a:t>
            </a:r>
          </a:p>
          <a:p>
            <a:r>
              <a:rPr lang="en-US" dirty="0" smtClean="0"/>
              <a:t>This challenged idea of divine right.</a:t>
            </a:r>
            <a:endParaRPr lang="en-US" dirty="0"/>
          </a:p>
        </p:txBody>
      </p:sp>
      <p:pic>
        <p:nvPicPr>
          <p:cNvPr id="5" name="Content Placeholder 4" descr="Screen Shot 2017-12-06 at 10.02.19 AM.pn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79" b="13079"/>
          <a:stretch>
            <a:fillRect/>
          </a:stretch>
        </p:blipFill>
        <p:spPr>
          <a:xfrm>
            <a:off x="4648200" y="1524000"/>
            <a:ext cx="3636581" cy="4715187"/>
          </a:xfrm>
        </p:spPr>
      </p:pic>
    </p:spTree>
    <p:extLst>
      <p:ext uri="{BB962C8B-B14F-4D97-AF65-F5344CB8AC3E}">
        <p14:creationId xmlns:p14="http://schemas.microsoft.com/office/powerpoint/2010/main" val="1629729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Landmark English Documents</a:t>
            </a:r>
            <a:br>
              <a:rPr lang="en-US" dirty="0" smtClean="0"/>
            </a:br>
            <a:r>
              <a:rPr lang="en-US" dirty="0" smtClean="0">
                <a:solidFill>
                  <a:srgbClr val="FFFF00"/>
                </a:solidFill>
              </a:rPr>
              <a:t>The English Bill of Rights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With the Glorious Revolution in England and Parliament offered the throne to William and Mary – they first had to sign this document.</a:t>
            </a:r>
          </a:p>
          <a:p>
            <a:r>
              <a:rPr lang="en-US" dirty="0" smtClean="0"/>
              <a:t>Among the provisions were:  no standing army in peacetime, right to a fair trial, freedom from excessive bail and cruel and unusual punishment.</a:t>
            </a:r>
            <a:endParaRPr lang="en-US" dirty="0"/>
          </a:p>
        </p:txBody>
      </p:sp>
      <p:pic>
        <p:nvPicPr>
          <p:cNvPr id="5" name="Content Placeholder 4" descr="Screen Shot 2017-12-06 at 10.06.28 AM.pn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12" r="174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46645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441025"/>
            <a:ext cx="8229600" cy="4572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13 colonies were established, separately, over 125 years.</a:t>
            </a:r>
          </a:p>
          <a:p>
            <a:r>
              <a:rPr lang="en-US" dirty="0" smtClean="0"/>
              <a:t>Virginia was the colony; Jamestown the first English settlement.</a:t>
            </a:r>
          </a:p>
          <a:p>
            <a:r>
              <a:rPr lang="en-US" dirty="0" smtClean="0"/>
              <a:t>Georgia was the last of the 13 colonies.</a:t>
            </a:r>
          </a:p>
          <a:p>
            <a:r>
              <a:rPr lang="en-US" dirty="0" smtClean="0"/>
              <a:t>Each colony was settled on the basis of a </a:t>
            </a:r>
            <a:r>
              <a:rPr lang="en-US" dirty="0" smtClean="0">
                <a:solidFill>
                  <a:srgbClr val="FFFF00"/>
                </a:solidFill>
              </a:rPr>
              <a:t>charter </a:t>
            </a:r>
            <a:r>
              <a:rPr lang="en-US" dirty="0" smtClean="0"/>
              <a:t>= a written grant of authority from the king.</a:t>
            </a:r>
          </a:p>
          <a:p>
            <a:r>
              <a:rPr lang="en-US" dirty="0" smtClean="0"/>
              <a:t>Over time 3 different types of colonies emerged: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- </a:t>
            </a:r>
            <a:r>
              <a:rPr lang="en-US" dirty="0" smtClean="0">
                <a:solidFill>
                  <a:srgbClr val="FFFF00"/>
                </a:solidFill>
              </a:rPr>
              <a:t>royal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</a:t>
            </a:r>
            <a:r>
              <a:rPr lang="en-US" dirty="0" smtClean="0">
                <a:solidFill>
                  <a:srgbClr val="FFFF00"/>
                </a:solidFill>
              </a:rPr>
              <a:t>- proprietary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- </a:t>
            </a:r>
            <a:r>
              <a:rPr lang="en-US" dirty="0" smtClean="0">
                <a:solidFill>
                  <a:srgbClr val="FFFF00"/>
                </a:solidFill>
              </a:rPr>
              <a:t>charter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Thirteen Colonies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8039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Royal colonies were subject to the direct control of the crown.</a:t>
            </a:r>
          </a:p>
          <a:p>
            <a:r>
              <a:rPr lang="en-US" dirty="0" smtClean="0"/>
              <a:t>By 1775 there were 8 royal colonies:  New Hampshire, Massachusetts, New York, New Jersey, Virginia, North Carolina, South Carolina, and Georgia.</a:t>
            </a:r>
          </a:p>
          <a:p>
            <a:r>
              <a:rPr lang="en-US" dirty="0" smtClean="0"/>
              <a:t>Structure: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-  a governor – named by king, served as chief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executive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-  advisory board – named by king – it became the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upper house of the colonial legislature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-  lower house of bi-cameral legislature elected by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qualified property owners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-  judges appointed by governor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-  laws passed had to be approved by governor and the crown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-  governors ruled with stern hand, advised by London – this brought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resentment.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Royal  Colonies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3356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By 1775 – there were 3:  Maryland, Pennsylvania, and Delaware.</a:t>
            </a:r>
          </a:p>
          <a:p>
            <a:r>
              <a:rPr lang="en-US" dirty="0" smtClean="0"/>
              <a:t>Organized by a proprietor – person to whom the king had given land.</a:t>
            </a:r>
          </a:p>
          <a:p>
            <a:r>
              <a:rPr lang="en-US" dirty="0" smtClean="0"/>
              <a:t>Government similar to royal colonies except governor was appointed by proprietor.</a:t>
            </a:r>
          </a:p>
          <a:p>
            <a:r>
              <a:rPr lang="en-US" dirty="0" smtClean="0"/>
              <a:t>Maryland and Delaware had bi-cameral legislatures; Pennsylvania had a unicameral legislature and a constitution that was exceedingly democratic (drawn up by William Penn.</a:t>
            </a:r>
          </a:p>
          <a:p>
            <a:r>
              <a:rPr lang="en-US" dirty="0" smtClean="0"/>
              <a:t>Appeals of decisions could be carried to king in London.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Proprietary Colonies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29981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Massachusetts chartered the first one in 1629 – but charter was later revoked and it became a royal colony.</a:t>
            </a:r>
          </a:p>
          <a:p>
            <a:r>
              <a:rPr lang="en-US" dirty="0" smtClean="0"/>
              <a:t>Connecticut and Rhode Island were charter colonies founded by religious dissidents from Massachusetts.</a:t>
            </a:r>
          </a:p>
          <a:p>
            <a:r>
              <a:rPr lang="en-US" dirty="0" smtClean="0"/>
              <a:t>Both were largely self-governing.</a:t>
            </a:r>
          </a:p>
          <a:p>
            <a:r>
              <a:rPr lang="en-US" dirty="0" smtClean="0"/>
              <a:t>Governors elected by male property owners although king’s approval was required (but he was not often asked)</a:t>
            </a:r>
          </a:p>
          <a:p>
            <a:r>
              <a:rPr lang="en-US" dirty="0" smtClean="0"/>
              <a:t>Bi-cameral legislatures – law’s not subject to governor’s veto.</a:t>
            </a:r>
          </a:p>
          <a:p>
            <a:r>
              <a:rPr lang="en-US" dirty="0" smtClean="0"/>
              <a:t>Judges – appointed by legislature; appeals could be made to </a:t>
            </a:r>
            <a:r>
              <a:rPr lang="en-US" smtClean="0"/>
              <a:t>the king.</a:t>
            </a: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Charter Colonies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0978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he Catholic Reform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per">
      <a:maj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 Catholic Reformation.thmx</Template>
  <TotalTime>41</TotalTime>
  <Words>673</Words>
  <Application>Microsoft Macintosh PowerPoint</Application>
  <PresentationFormat>On-screen Show (4:3)</PresentationFormat>
  <Paragraphs>65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The Catholic Reformation</vt:lpstr>
      <vt:lpstr>Our Political Beginnings</vt:lpstr>
      <vt:lpstr>Basic Concepts of Government</vt:lpstr>
      <vt:lpstr>Landmark English Documents: The Magna Carta</vt:lpstr>
      <vt:lpstr>Landmark English Documents: The Petition of Right</vt:lpstr>
      <vt:lpstr>Landmark English Documents The English Bill of Rights</vt:lpstr>
      <vt:lpstr>The Thirteen Colonies</vt:lpstr>
      <vt:lpstr>Royal  Colonies</vt:lpstr>
      <vt:lpstr>Proprietary Colonies</vt:lpstr>
      <vt:lpstr>Charter Colonies</vt:lpstr>
    </vt:vector>
  </TitlesOfParts>
  <Company>Peoria Notre Dame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Political Beginnings</dc:title>
  <dc:creator>olsonl olson</dc:creator>
  <cp:lastModifiedBy>olsonl olson</cp:lastModifiedBy>
  <cp:revision>7</cp:revision>
  <dcterms:created xsi:type="dcterms:W3CDTF">2017-12-06T15:43:30Z</dcterms:created>
  <dcterms:modified xsi:type="dcterms:W3CDTF">2017-12-06T16:24:35Z</dcterms:modified>
</cp:coreProperties>
</file>